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1ED8-4474-4BB1-B015-2829CE1CB6A7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3C2B-326D-4683-8F25-6E6FF78969D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Casella di testo 288"/>
          <p:cNvSpPr txBox="1">
            <a:spLocks/>
          </p:cNvSpPr>
          <p:nvPr/>
        </p:nvSpPr>
        <p:spPr bwMode="auto">
          <a:xfrm>
            <a:off x="260648" y="179512"/>
            <a:ext cx="3097213" cy="1123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noProof="1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AZIENDA </a:t>
            </a:r>
            <a:endParaRPr kumimoji="0" lang="it-IT" sz="1600" b="0" i="0" u="none" strike="noStrike" cap="none" normalizeH="0" baseline="0" noProof="1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noProof="1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OSPEDALIERO-UNIVERSITARIA</a:t>
            </a:r>
            <a:endParaRPr kumimoji="0" lang="it-IT" sz="1600" b="0" i="0" u="none" strike="noStrike" cap="none" normalizeH="0" baseline="0" noProof="1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noProof="1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 “Mater Domini”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1" u="none" strike="noStrike" cap="none" normalizeH="0" baseline="0" noProof="1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Catanzaro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Immagine correlata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10000"/>
          </a:blip>
          <a:srcRect l="12594" r="10778" b="2839"/>
          <a:stretch/>
        </p:blipFill>
        <p:spPr bwMode="auto">
          <a:xfrm>
            <a:off x="392640" y="1207477"/>
            <a:ext cx="6127744" cy="40965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1862" y="2549254"/>
            <a:ext cx="5829300" cy="1960033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 Narrow" pitchFamily="34" charset="0"/>
              </a:rPr>
              <a:t>Seminario</a:t>
            </a:r>
            <a:br>
              <a:rPr lang="it-IT" sz="3200" dirty="0">
                <a:latin typeface="Arial Narrow" pitchFamily="34" charset="0"/>
              </a:rPr>
            </a:br>
            <a:r>
              <a:rPr lang="it-IT" sz="4000" dirty="0"/>
              <a:t>LA COAGULAZIONE</a:t>
            </a:r>
            <a:endParaRPr lang="it-IT" sz="1800" dirty="0">
              <a:latin typeface="Arial Narrow" pitchFamily="34" charset="0"/>
            </a:endParaRPr>
          </a:p>
        </p:txBody>
      </p:sp>
      <p:pic>
        <p:nvPicPr>
          <p:cNvPr id="11266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8241" y="1365007"/>
            <a:ext cx="2221519" cy="1249725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27651" y="4321644"/>
            <a:ext cx="3089143" cy="1584176"/>
          </a:xfr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>
              <a:spcBef>
                <a:spcPts val="0"/>
              </a:spcBef>
            </a:pPr>
            <a:r>
              <a:rPr lang="it-IT" sz="1600" b="1" dirty="0">
                <a:solidFill>
                  <a:srgbClr val="FF0000"/>
                </a:solidFill>
              </a:rPr>
              <a:t>Martedì 28 maggio 2019 Ore 9:00 </a:t>
            </a:r>
            <a:r>
              <a:rPr lang="it-IT" sz="1050" i="1" dirty="0">
                <a:solidFill>
                  <a:srgbClr val="FF0000"/>
                </a:solidFill>
              </a:rPr>
              <a:t>(8:30 registrazione dei partecipanti)</a:t>
            </a:r>
            <a:endParaRPr lang="it-IT" sz="105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sz="1600" b="1" dirty="0">
                <a:solidFill>
                  <a:srgbClr val="FF0000"/>
                </a:solidFill>
              </a:rPr>
              <a:t>Aula Magna A</a:t>
            </a:r>
          </a:p>
          <a:p>
            <a:pPr algn="l">
              <a:spcBef>
                <a:spcPts val="0"/>
              </a:spcBef>
            </a:pPr>
            <a:r>
              <a:rPr lang="it-IT" sz="1600" b="1" dirty="0">
                <a:solidFill>
                  <a:srgbClr val="FF0000"/>
                </a:solidFill>
              </a:rPr>
              <a:t>Campus di Germaneto</a:t>
            </a:r>
          </a:p>
          <a:p>
            <a:pPr algn="l">
              <a:spcBef>
                <a:spcPts val="0"/>
              </a:spcBef>
            </a:pPr>
            <a:endParaRPr lang="it-IT" sz="16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it-IT" sz="1600" b="1" dirty="0">
              <a:solidFill>
                <a:srgbClr val="FF0000"/>
              </a:solidFill>
            </a:endParaRPr>
          </a:p>
        </p:txBody>
      </p:sp>
      <p:pic>
        <p:nvPicPr>
          <p:cNvPr id="11274" name="Picture 10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3176" y="1365007"/>
            <a:ext cx="1249725" cy="1249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72" name="Picture 8" descr="http://setptusa.com/wp-content/uploads/2016/11/PR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075" y="1364858"/>
            <a:ext cx="1246749" cy="12467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365128" y="4303009"/>
            <a:ext cx="3392760" cy="1224136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Cattedra e U.O.C. di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Ch</a:t>
            </a:r>
            <a:r>
              <a:rPr lang="it-IT" sz="1600" b="1" dirty="0" err="1">
                <a:solidFill>
                  <a:srgbClr val="FF0000"/>
                </a:solidFill>
              </a:rPr>
              <a:t>irurgia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M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axillo-Facciale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600" b="1" dirty="0">
                <a:solidFill>
                  <a:srgbClr val="FF0000"/>
                </a:solidFill>
              </a:rPr>
              <a:t>Dir: Prof.ssa M.G. </a:t>
            </a:r>
            <a:r>
              <a:rPr lang="it-IT" sz="1600" b="1" dirty="0" err="1">
                <a:solidFill>
                  <a:srgbClr val="FF0000"/>
                </a:solidFill>
              </a:rPr>
              <a:t>Cristofaro</a:t>
            </a:r>
            <a:endParaRPr lang="it-IT" sz="1600" b="1" dirty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4704" y="5768533"/>
            <a:ext cx="601450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8:30 </a:t>
            </a:r>
            <a:r>
              <a:rPr lang="it-IT" sz="1200" b="1" dirty="0">
                <a:latin typeface="Arial Narrow" pitchFamily="34" charset="0"/>
              </a:rPr>
              <a:t>Registrazione dei partecipanti</a:t>
            </a:r>
          </a:p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9:00 </a:t>
            </a:r>
            <a:r>
              <a:rPr lang="it-IT" sz="1200" b="1" dirty="0">
                <a:latin typeface="Arial Narrow" pitchFamily="34" charset="0"/>
              </a:rPr>
              <a:t>Saluto delle Autorità </a:t>
            </a:r>
          </a:p>
          <a:p>
            <a:pPr marL="285750" indent="-104775">
              <a:buFont typeface="Arial"/>
              <a:buChar char="•"/>
              <a:tabLst>
                <a:tab pos="0" algn="l"/>
                <a:tab pos="273050" algn="l"/>
              </a:tabLst>
            </a:pPr>
            <a:r>
              <a:rPr lang="it-IT" sz="1100" dirty="0">
                <a:latin typeface="Arial Narrow" pitchFamily="34" charset="0"/>
              </a:rPr>
              <a:t>Magnifico Rettore UMG-Catanzaro</a:t>
            </a:r>
          </a:p>
          <a:p>
            <a:pPr marL="285750" indent="-104775">
              <a:tabLst>
                <a:tab pos="0" algn="l"/>
                <a:tab pos="273050" algn="l"/>
              </a:tabLst>
            </a:pPr>
            <a:r>
              <a:rPr lang="it-IT" sz="1100" i="1" dirty="0">
                <a:latin typeface="Arial Narrow" pitchFamily="34" charset="0"/>
              </a:rPr>
              <a:t>	Prof. G. De </a:t>
            </a:r>
            <a:r>
              <a:rPr lang="it-IT" sz="1100" i="1" dirty="0" err="1">
                <a:latin typeface="Arial Narrow" pitchFamily="34" charset="0"/>
              </a:rPr>
              <a:t>Sarro</a:t>
            </a:r>
            <a:endParaRPr lang="it-IT" sz="1100" i="1" dirty="0">
              <a:latin typeface="Arial Narrow" pitchFamily="34" charset="0"/>
            </a:endParaRPr>
          </a:p>
          <a:p>
            <a:pPr marL="285750" indent="-104775">
              <a:buFont typeface="Arial"/>
              <a:buChar char="•"/>
              <a:tabLst>
                <a:tab pos="0" algn="l"/>
                <a:tab pos="273050" algn="l"/>
              </a:tabLst>
            </a:pPr>
            <a:r>
              <a:rPr lang="it-IT" sz="1100" dirty="0">
                <a:latin typeface="Arial Narrow" pitchFamily="34" charset="0"/>
              </a:rPr>
              <a:t>Presidente Scuola di Medicina e Chirurgia UMG-Catanzaro</a:t>
            </a:r>
          </a:p>
          <a:p>
            <a:pPr marL="263525" indent="-85725">
              <a:tabLst>
                <a:tab pos="0" algn="l"/>
                <a:tab pos="266700" algn="l"/>
              </a:tabLst>
            </a:pPr>
            <a:r>
              <a:rPr lang="it-IT" sz="1100" dirty="0">
                <a:latin typeface="Arial Narrow" pitchFamily="34" charset="0"/>
              </a:rPr>
              <a:t>	</a:t>
            </a:r>
            <a:r>
              <a:rPr lang="it-IT" sz="1100" i="1" dirty="0">
                <a:latin typeface="Arial Narrow" pitchFamily="34" charset="0"/>
              </a:rPr>
              <a:t>Prof. N. Perrotti</a:t>
            </a:r>
          </a:p>
          <a:p>
            <a:pPr marL="263525" indent="-85725">
              <a:buFont typeface="Arial"/>
              <a:buChar char="•"/>
              <a:tabLst>
                <a:tab pos="0" algn="l"/>
                <a:tab pos="266700" algn="l"/>
              </a:tabLst>
            </a:pPr>
            <a:r>
              <a:rPr lang="it-IT" sz="1100" i="1" dirty="0">
                <a:latin typeface="Arial Narrow" pitchFamily="34" charset="0"/>
              </a:rPr>
              <a:t>Direttore Dipartimento Medicina Sperimentale e Clinica </a:t>
            </a:r>
            <a:r>
              <a:rPr lang="it-IT" sz="1100" dirty="0">
                <a:latin typeface="Arial Narrow" pitchFamily="34" charset="0"/>
              </a:rPr>
              <a:t>UMG-Catanzaro</a:t>
            </a:r>
            <a:endParaRPr lang="it-IT" sz="1100" i="1" dirty="0">
              <a:latin typeface="Arial Narrow" pitchFamily="34" charset="0"/>
            </a:endParaRPr>
          </a:p>
          <a:p>
            <a:pPr marL="177800">
              <a:tabLst>
                <a:tab pos="0" algn="l"/>
                <a:tab pos="266700" algn="l"/>
              </a:tabLst>
            </a:pPr>
            <a:r>
              <a:rPr lang="it-IT" sz="1100" i="1" dirty="0">
                <a:latin typeface="Arial Narrow" pitchFamily="34" charset="0"/>
              </a:rPr>
              <a:t>	Prof. G. </a:t>
            </a:r>
            <a:r>
              <a:rPr lang="it-IT" sz="1100" i="1" dirty="0" err="1">
                <a:latin typeface="Arial Narrow" pitchFamily="34" charset="0"/>
              </a:rPr>
              <a:t>Viglietto</a:t>
            </a:r>
            <a:endParaRPr lang="it-IT" sz="1100" i="1" dirty="0">
              <a:latin typeface="Arial Narrow" pitchFamily="34" charset="0"/>
            </a:endParaRPr>
          </a:p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 9:20 </a:t>
            </a:r>
            <a:r>
              <a:rPr lang="it-IT" sz="1200" b="1" dirty="0">
                <a:latin typeface="Arial Narrow" pitchFamily="34" charset="0"/>
              </a:rPr>
              <a:t>Introduzione</a:t>
            </a:r>
          </a:p>
          <a:p>
            <a:pPr marL="180975">
              <a:tabLst>
                <a:tab pos="0" algn="l"/>
                <a:tab pos="273050" algn="l"/>
              </a:tabLst>
            </a:pPr>
            <a:r>
              <a:rPr lang="it-IT" sz="1100" i="1" dirty="0">
                <a:latin typeface="Arial Narrow" pitchFamily="34" charset="0"/>
              </a:rPr>
              <a:t>   Prof.ssa M.G. Cristofaro  </a:t>
            </a:r>
            <a:r>
              <a:rPr lang="it-IT" sz="1100" dirty="0">
                <a:latin typeface="Arial Narrow" pitchFamily="34" charset="0"/>
              </a:rPr>
              <a:t>UMG-Catanzaro</a:t>
            </a:r>
            <a:endParaRPr lang="it-IT" sz="1100" i="1" dirty="0">
              <a:latin typeface="Arial Narrow" pitchFamily="34" charset="0"/>
            </a:endParaRPr>
          </a:p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  9:30 </a:t>
            </a:r>
            <a:r>
              <a:rPr lang="it-IT" sz="1200" b="1" dirty="0">
                <a:latin typeface="Arial Narrow" pitchFamily="34" charset="0"/>
              </a:rPr>
              <a:t>Fisiopatologia della coagulazione e meccanismo d’azione degli anti e dei pro-coagulanti </a:t>
            </a:r>
          </a:p>
          <a:p>
            <a:pPr marL="180975">
              <a:tabLst>
                <a:tab pos="0" algn="l"/>
                <a:tab pos="273050" algn="l"/>
              </a:tabLst>
            </a:pPr>
            <a:r>
              <a:rPr lang="it-IT" sz="1100" i="1" dirty="0">
                <a:latin typeface="Arial Narrow" pitchFamily="34" charset="0"/>
              </a:rPr>
              <a:t>	  Prof. L. </a:t>
            </a:r>
            <a:r>
              <a:rPr lang="it-IT" sz="1100" i="1" dirty="0" err="1">
                <a:latin typeface="Arial Narrow" pitchFamily="34" charset="0"/>
              </a:rPr>
              <a:t>Gallelli</a:t>
            </a:r>
            <a:r>
              <a:rPr lang="it-IT" sz="1100" i="1" dirty="0">
                <a:latin typeface="Arial Narrow" pitchFamily="34" charset="0"/>
              </a:rPr>
              <a:t>   </a:t>
            </a:r>
            <a:r>
              <a:rPr lang="it-IT" sz="1100" dirty="0">
                <a:latin typeface="Arial Narrow" pitchFamily="34" charset="0"/>
              </a:rPr>
              <a:t>UMG-Catanzaro</a:t>
            </a:r>
            <a:endParaRPr lang="it-IT" sz="1100" i="1" dirty="0">
              <a:latin typeface="Arial Narrow" pitchFamily="34" charset="0"/>
            </a:endParaRPr>
          </a:p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10:00 </a:t>
            </a:r>
            <a:r>
              <a:rPr lang="it-IT" sz="1200" b="1" dirty="0">
                <a:latin typeface="Arial Narrow" pitchFamily="34" charset="0"/>
              </a:rPr>
              <a:t>Il corretto utilizzo degli emostatici  in chirurgia testa collo</a:t>
            </a:r>
          </a:p>
          <a:p>
            <a:pPr>
              <a:tabLst>
                <a:tab pos="0" algn="l"/>
                <a:tab pos="273050" algn="l"/>
              </a:tabLst>
            </a:pPr>
            <a:r>
              <a:rPr lang="it-IT" sz="1100" dirty="0">
                <a:latin typeface="Arial Narrow" pitchFamily="34" charset="0"/>
              </a:rPr>
              <a:t>	           </a:t>
            </a:r>
            <a:r>
              <a:rPr lang="it-IT" sz="1100" i="1" dirty="0">
                <a:latin typeface="Arial Narrow" pitchFamily="34" charset="0"/>
              </a:rPr>
              <a:t>Dott.ssa P. Musumeci</a:t>
            </a:r>
            <a:endParaRPr lang="it-IT" sz="1100" dirty="0">
              <a:latin typeface="Arial Narrow" pitchFamily="34" charset="0"/>
            </a:endParaRPr>
          </a:p>
          <a:p>
            <a:pPr>
              <a:tabLst>
                <a:tab pos="0" algn="l"/>
                <a:tab pos="273050" algn="l"/>
              </a:tabLst>
            </a:pPr>
            <a:r>
              <a:rPr lang="it-IT" sz="1200" dirty="0">
                <a:latin typeface="Arial Narrow" pitchFamily="34" charset="0"/>
              </a:rPr>
              <a:t>10:30 </a:t>
            </a:r>
            <a:r>
              <a:rPr lang="it-IT" sz="1200" b="1" dirty="0">
                <a:latin typeface="Arial Narrow" pitchFamily="34" charset="0"/>
              </a:rPr>
              <a:t>L’esperienza della U.O.C. di Chirurgia maxillo-facciale</a:t>
            </a:r>
          </a:p>
          <a:p>
            <a:pPr>
              <a:tabLst>
                <a:tab pos="0" algn="l"/>
                <a:tab pos="273050" algn="l"/>
              </a:tabLst>
            </a:pPr>
            <a:r>
              <a:rPr lang="it-IT" sz="1100" i="1" dirty="0">
                <a:latin typeface="Arial Narrow" pitchFamily="34" charset="0"/>
              </a:rPr>
              <a:t>	           Dott. D. Caruso  </a:t>
            </a:r>
            <a:r>
              <a:rPr lang="it-IT" sz="1100" dirty="0">
                <a:latin typeface="Arial Narrow" pitchFamily="34" charset="0"/>
              </a:rPr>
              <a:t>UMG-Catanzaro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260648" y="5401764"/>
            <a:ext cx="6264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986060" y="5429367"/>
            <a:ext cx="88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>
                <a:latin typeface="Arial Narrow" pitchFamily="34" charset="0"/>
              </a:rPr>
              <a:t>Programma</a:t>
            </a:r>
            <a:endParaRPr lang="it-IT" sz="1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12374" y="8702878"/>
            <a:ext cx="6970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u="sng" cap="small" dirty="0"/>
              <a:t>L’evento è aperto a tutti</a:t>
            </a:r>
            <a:r>
              <a:rPr lang="it-IT" sz="1100" b="1" cap="small" dirty="0"/>
              <a:t>  </a:t>
            </a:r>
            <a:r>
              <a:rPr lang="it-IT" sz="1100" b="1" u="sng" cap="small" dirty="0"/>
              <a:t>è obbligatorio per gli studenti iscritti al II anno del corso di Laurea in Medicina e Chirurgia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5104" y="353215"/>
            <a:ext cx="1748014" cy="690393"/>
          </a:xfrm>
          <a:prstGeom prst="rect">
            <a:avLst/>
          </a:prstGeom>
        </p:spPr>
      </p:pic>
      <p:cxnSp>
        <p:nvCxnSpPr>
          <p:cNvPr id="18" name="Connettore 1 17"/>
          <p:cNvCxnSpPr/>
          <p:nvPr/>
        </p:nvCxnSpPr>
        <p:spPr>
          <a:xfrm>
            <a:off x="260648" y="1160021"/>
            <a:ext cx="6264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82</Words>
  <Application>Microsoft Office PowerPoint</Application>
  <PresentationFormat>Presentazione su schermo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Tema di Office</vt:lpstr>
      <vt:lpstr>Seminario LA COAGULAZIONE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Coagulazione fisiopatologia anticoagulanti in chirurgia maxillo facciale</dc:title>
  <dc:creator>Microsoft</dc:creator>
  <cp:lastModifiedBy>Adele Bianco</cp:lastModifiedBy>
  <cp:revision>37</cp:revision>
  <dcterms:created xsi:type="dcterms:W3CDTF">2019-04-18T05:05:34Z</dcterms:created>
  <dcterms:modified xsi:type="dcterms:W3CDTF">2019-05-08T08:19:29Z</dcterms:modified>
</cp:coreProperties>
</file>